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050" r:id="rId1"/>
  </p:sldMasterIdLst>
  <p:notesMasterIdLst>
    <p:notesMasterId r:id="rId28"/>
  </p:notesMasterIdLst>
  <p:sldIdLst>
    <p:sldId id="256" r:id="rId2"/>
    <p:sldId id="257" r:id="rId3"/>
    <p:sldId id="260" r:id="rId4"/>
    <p:sldId id="259" r:id="rId5"/>
    <p:sldId id="262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273" r:id="rId16"/>
    <p:sldId id="277" r:id="rId17"/>
    <p:sldId id="272" r:id="rId18"/>
    <p:sldId id="270" r:id="rId19"/>
    <p:sldId id="274" r:id="rId20"/>
    <p:sldId id="278" r:id="rId21"/>
    <p:sldId id="276" r:id="rId22"/>
    <p:sldId id="275" r:id="rId23"/>
    <p:sldId id="279" r:id="rId24"/>
    <p:sldId id="280" r:id="rId25"/>
    <p:sldId id="281" r:id="rId26"/>
    <p:sldId id="283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37"/>
    <p:restoredTop sz="97010"/>
  </p:normalViewPr>
  <p:slideViewPr>
    <p:cSldViewPr snapToGrid="0">
      <p:cViewPr>
        <p:scale>
          <a:sx n="130" d="100"/>
          <a:sy n="130" d="100"/>
        </p:scale>
        <p:origin x="1736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44BE9C-C866-464B-8760-5ABDA02F5CAB}" type="datetimeFigureOut">
              <a:rPr lang="en-US" smtClean="0"/>
              <a:t>10/14/24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83EE22-4BB4-5041-A58B-03A6BAB37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406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83EE22-4BB4-5041-A58B-03A6BAB37F9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129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0F2681-4976-7C9B-3DC9-405BC7B91B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76CFA6-D064-1E6D-82A7-3B30FAE07C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54CD10-CB3B-3799-3CD5-66916BABDE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DBA966-4250-5576-272A-29910C9A03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83EE22-4BB4-5041-A58B-03A6BAB37F9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33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B22228-78B3-7A4F-050A-7B977AF8D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01F000-06CA-80CC-14FB-74F1C63523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2AA35B-6B93-8652-028A-6E1BEFD048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50A98B-8B8A-2902-AFC6-682F5904F6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83EE22-4BB4-5041-A58B-03A6BAB37F9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279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E04E42-B979-2EF6-3FC7-71372D00D4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58F7EF-16CC-820A-5A67-E9B2772240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68BEF9-11AB-2BA6-45BE-E9B965A090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2BE647-6447-C31F-825F-0499705EA3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83EE22-4BB4-5041-A58B-03A6BAB37F9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0254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256B7C-58DA-4BAB-DE3F-A761E270AC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5434B0-9E0B-E556-35FF-F5AA2C7CB8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C0AFA1-AB96-9805-5AEC-8609B13B38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32E9D7-B18E-ADBC-0689-47C0B0ECB2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83EE22-4BB4-5041-A58B-03A6BAB37F9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993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0" y="2226503"/>
            <a:ext cx="5917679" cy="2550877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0" y="4777380"/>
            <a:ext cx="5917679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7498080" y="1828800"/>
            <a:ext cx="990599" cy="22865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10/14/24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6236208" y="3264408"/>
            <a:ext cx="3859795" cy="228660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867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10204164">
              <a:off x="426788" y="456424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Rectangle 15"/>
            <p:cNvSpPr/>
            <p:nvPr/>
          </p:nvSpPr>
          <p:spPr>
            <a:xfrm>
              <a:off x="421503" y="402165"/>
              <a:ext cx="8327939" cy="3141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 rot="10800000">
              <a:off x="485023" y="2670079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4961454"/>
            <a:ext cx="642200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1" y="685800"/>
            <a:ext cx="6422004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0" y="5528192"/>
            <a:ext cx="6422004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10/14/24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185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21010068">
              <a:off x="6359946" y="2780895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Rectangle 8"/>
            <p:cNvSpPr/>
            <p:nvPr/>
          </p:nvSpPr>
          <p:spPr>
            <a:xfrm>
              <a:off x="485023" y="4343399"/>
              <a:ext cx="8182128" cy="2112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>
              <a:off x="485023" y="2854646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422005" cy="169272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3488023"/>
            <a:ext cx="6422005" cy="2536857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360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21010068">
              <a:off x="6359946" y="430920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0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4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3" name="TextBox 22"/>
          <p:cNvSpPr txBox="1"/>
          <p:nvPr/>
        </p:nvSpPr>
        <p:spPr bwMode="gray">
          <a:xfrm>
            <a:off x="647430" y="651690"/>
            <a:ext cx="6015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 bwMode="gray">
          <a:xfrm>
            <a:off x="7069418" y="2900292"/>
            <a:ext cx="6190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8060" y="927099"/>
            <a:ext cx="6160385" cy="2882179"/>
          </a:xfrm>
        </p:spPr>
        <p:txBody>
          <a:bodyPr anchor="ctr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387278" y="3809278"/>
            <a:ext cx="5646143" cy="333113"/>
          </a:xfrm>
        </p:spPr>
        <p:txBody>
          <a:bodyPr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5000816"/>
            <a:ext cx="6343673" cy="101061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117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/>
            <p:nvPr/>
          </p:nvSpPr>
          <p:spPr bwMode="gray">
            <a:xfrm rot="21010068">
              <a:off x="6359946" y="431124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7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2057400"/>
            <a:ext cx="6422005" cy="20955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1" y="5024908"/>
            <a:ext cx="6422004" cy="994891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8977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423593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2489200"/>
            <a:ext cx="231343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6440" y="3147164"/>
            <a:ext cx="2313432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05614" y="2489200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08471" y="3147164"/>
            <a:ext cx="2318918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58642" y="2489200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60935" y="3147164"/>
            <a:ext cx="2316625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294530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10/14/24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4480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345260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4179596"/>
            <a:ext cx="231343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9055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8"/>
          </p:nvPr>
        </p:nvSpPr>
        <p:spPr>
          <a:xfrm>
            <a:off x="866439" y="4837558"/>
            <a:ext cx="2313432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11125" y="4179595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553189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11125" y="4848208"/>
            <a:ext cx="2318918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58642" y="4179596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08641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58642" y="4837558"/>
            <a:ext cx="2318918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3290019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10/14/24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6024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9440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9120420" cy="6860798"/>
            <a:chOff x="-1588" y="0"/>
            <a:chExt cx="9120420" cy="6860798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/>
            <p:nvPr/>
          </p:nvSpPr>
          <p:spPr bwMode="gray">
            <a:xfrm rot="4966650">
              <a:off x="4673046" y="5107506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sp>
        <p:nvSpPr>
          <p:cNvPr id="17" name="Rectangle 16"/>
          <p:cNvSpPr/>
          <p:nvPr/>
        </p:nvSpPr>
        <p:spPr>
          <a:xfrm>
            <a:off x="414867" y="402165"/>
            <a:ext cx="4610565" cy="60536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 bwMode="gray">
          <a:xfrm rot="5400000">
            <a:off x="1299309" y="1765596"/>
            <a:ext cx="5995993" cy="3326809"/>
          </a:xfrm>
          <a:custGeom>
            <a:avLst/>
            <a:gdLst/>
            <a:ahLst/>
            <a:cxnLst/>
            <a:rect l="0" t="0" r="r" b="b"/>
            <a:pathLst>
              <a:path w="4960" h="2752">
                <a:moveTo>
                  <a:pt x="0" y="0"/>
                </a:moveTo>
                <a:lnTo>
                  <a:pt x="0" y="324"/>
                </a:lnTo>
                <a:lnTo>
                  <a:pt x="0" y="1992"/>
                </a:lnTo>
                <a:lnTo>
                  <a:pt x="0" y="2752"/>
                </a:lnTo>
                <a:lnTo>
                  <a:pt x="4960" y="2752"/>
                </a:lnTo>
                <a:lnTo>
                  <a:pt x="4960" y="1992"/>
                </a:lnTo>
                <a:lnTo>
                  <a:pt x="4960" y="324"/>
                </a:lnTo>
                <a:lnTo>
                  <a:pt x="4960" y="0"/>
                </a:lnTo>
                <a:lnTo>
                  <a:pt x="4960" y="0"/>
                </a:lnTo>
                <a:lnTo>
                  <a:pt x="4734" y="34"/>
                </a:lnTo>
                <a:lnTo>
                  <a:pt x="4510" y="64"/>
                </a:lnTo>
                <a:lnTo>
                  <a:pt x="4284" y="90"/>
                </a:lnTo>
                <a:lnTo>
                  <a:pt x="4060" y="114"/>
                </a:lnTo>
                <a:lnTo>
                  <a:pt x="3836" y="132"/>
                </a:lnTo>
                <a:lnTo>
                  <a:pt x="3614" y="146"/>
                </a:lnTo>
                <a:lnTo>
                  <a:pt x="3392" y="158"/>
                </a:lnTo>
                <a:lnTo>
                  <a:pt x="3174" y="166"/>
                </a:lnTo>
                <a:lnTo>
                  <a:pt x="2960" y="172"/>
                </a:lnTo>
                <a:lnTo>
                  <a:pt x="2748" y="174"/>
                </a:lnTo>
                <a:lnTo>
                  <a:pt x="2542" y="174"/>
                </a:lnTo>
                <a:lnTo>
                  <a:pt x="2338" y="174"/>
                </a:lnTo>
                <a:lnTo>
                  <a:pt x="2140" y="170"/>
                </a:lnTo>
                <a:lnTo>
                  <a:pt x="1948" y="164"/>
                </a:lnTo>
                <a:lnTo>
                  <a:pt x="1762" y="156"/>
                </a:lnTo>
                <a:lnTo>
                  <a:pt x="1582" y="148"/>
                </a:lnTo>
                <a:lnTo>
                  <a:pt x="1410" y="138"/>
                </a:lnTo>
                <a:lnTo>
                  <a:pt x="1244" y="128"/>
                </a:lnTo>
                <a:lnTo>
                  <a:pt x="1088" y="116"/>
                </a:lnTo>
                <a:lnTo>
                  <a:pt x="938" y="104"/>
                </a:lnTo>
                <a:lnTo>
                  <a:pt x="668" y="78"/>
                </a:lnTo>
                <a:lnTo>
                  <a:pt x="438" y="54"/>
                </a:lnTo>
                <a:lnTo>
                  <a:pt x="254" y="34"/>
                </a:lnTo>
                <a:lnTo>
                  <a:pt x="116" y="1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18" name="Freeform 5"/>
          <p:cNvSpPr>
            <a:spLocks noEditPoints="1"/>
          </p:cNvSpPr>
          <p:nvPr/>
        </p:nvSpPr>
        <p:spPr bwMode="gray">
          <a:xfrm>
            <a:off x="0" y="0"/>
            <a:ext cx="9144000" cy="6858000"/>
          </a:xfrm>
          <a:custGeom>
            <a:avLst/>
            <a:gdLst/>
            <a:ahLst/>
            <a:cxnLst/>
            <a:rect l="0" t="0" r="r" b="b"/>
            <a:pathLst>
              <a:path w="5760" h="4320">
                <a:moveTo>
                  <a:pt x="0" y="0"/>
                </a:moveTo>
                <a:lnTo>
                  <a:pt x="0" y="4320"/>
                </a:lnTo>
                <a:lnTo>
                  <a:pt x="5760" y="4320"/>
                </a:lnTo>
                <a:lnTo>
                  <a:pt x="5760" y="0"/>
                </a:lnTo>
                <a:lnTo>
                  <a:pt x="0" y="0"/>
                </a:lnTo>
                <a:close/>
                <a:moveTo>
                  <a:pt x="5444" y="4004"/>
                </a:moveTo>
                <a:lnTo>
                  <a:pt x="324" y="4004"/>
                </a:lnTo>
                <a:lnTo>
                  <a:pt x="324" y="324"/>
                </a:lnTo>
                <a:lnTo>
                  <a:pt x="5444" y="324"/>
                </a:lnTo>
                <a:lnTo>
                  <a:pt x="5444" y="40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74928" y="1447799"/>
            <a:ext cx="1113516" cy="4572001"/>
          </a:xfrm>
        </p:spPr>
        <p:txBody>
          <a:bodyPr vert="eaVert" anchor="ctr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738" y="1447799"/>
            <a:ext cx="4416936" cy="45720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886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970" y="927098"/>
            <a:ext cx="6343672" cy="70986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707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 rot="16200000">
              <a:off x="3105027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/>
            <p:nvPr/>
          </p:nvSpPr>
          <p:spPr bwMode="gray">
            <a:xfrm rot="15687606">
              <a:off x="3320102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534" y="2257588"/>
            <a:ext cx="3090672" cy="3020344"/>
          </a:xfrm>
        </p:spPr>
        <p:txBody>
          <a:bodyPr anchor="ctr"/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19261" y="2257588"/>
            <a:ext cx="3082516" cy="302034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359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440" y="2489200"/>
            <a:ext cx="3636980" cy="353060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1" y="2489203"/>
            <a:ext cx="3636980" cy="3530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10/14/24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812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9918" y="2489200"/>
            <a:ext cx="3633502" cy="75929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440" y="3248490"/>
            <a:ext cx="3636980" cy="277131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0581" y="2489200"/>
            <a:ext cx="3636979" cy="75663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0581" y="3245835"/>
            <a:ext cx="3636980" cy="27739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10/14/24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035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10/14/24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881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10/14/24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913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 bwMode="gray">
            <a:xfrm rot="16200000">
              <a:off x="2548536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/>
            <p:nvPr/>
          </p:nvSpPr>
          <p:spPr bwMode="gray">
            <a:xfrm rot="15687606">
              <a:off x="2769747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447800"/>
            <a:ext cx="2712590" cy="1495588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8927" y="1447800"/>
            <a:ext cx="3632850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1" y="3086845"/>
            <a:ext cx="2712589" cy="2933701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10/14/24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658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 bwMode="gray">
            <a:xfrm rot="16200000">
              <a:off x="2852610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 rot="15687606">
              <a:off x="3074559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381390"/>
            <a:ext cx="2987089" cy="157480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22909" y="1320800"/>
            <a:ext cx="2791102" cy="42164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3086100"/>
            <a:ext cx="2987089" cy="24511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10/14/24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220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/>
            <p:nvPr/>
          </p:nvSpPr>
          <p:spPr bwMode="gray">
            <a:xfrm rot="21010068">
              <a:off x="6359946" y="179029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5" name="Freeform 24"/>
            <p:cNvSpPr/>
            <p:nvPr/>
          </p:nvSpPr>
          <p:spPr bwMode="gray">
            <a:xfrm>
              <a:off x="485023" y="1856450"/>
              <a:ext cx="8173954" cy="4535226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66440" y="927099"/>
            <a:ext cx="6345260" cy="709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4382" y="2489200"/>
            <a:ext cx="6345260" cy="353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74443" y="6365498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 b="1" i="0">
                <a:solidFill>
                  <a:schemeClr val="accent1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10/14/24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0843" y="6365497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950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1" r:id="rId1"/>
    <p:sldLayoutId id="2147484052" r:id="rId2"/>
    <p:sldLayoutId id="2147484053" r:id="rId3"/>
    <p:sldLayoutId id="2147484054" r:id="rId4"/>
    <p:sldLayoutId id="2147484055" r:id="rId5"/>
    <p:sldLayoutId id="2147484056" r:id="rId6"/>
    <p:sldLayoutId id="2147484057" r:id="rId7"/>
    <p:sldLayoutId id="2147484058" r:id="rId8"/>
    <p:sldLayoutId id="2147484059" r:id="rId9"/>
    <p:sldLayoutId id="2147484060" r:id="rId10"/>
    <p:sldLayoutId id="2147484061" r:id="rId11"/>
    <p:sldLayoutId id="2147484062" r:id="rId12"/>
    <p:sldLayoutId id="2147484063" r:id="rId13"/>
    <p:sldLayoutId id="2147484064" r:id="rId14"/>
    <p:sldLayoutId id="2147484065" r:id="rId15"/>
    <p:sldLayoutId id="2147484066" r:id="rId16"/>
    <p:sldLayoutId id="214748406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b="0" i="0" kern="120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83464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3444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0876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0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5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19F85-BF88-E263-E538-9B9416802D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Discovering your Norwegian Family History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249371-ADFB-1ABB-EA51-B95D6CCE2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5279" y="4626584"/>
            <a:ext cx="7315200" cy="685800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  <a:p>
            <a:r>
              <a:rPr lang="en-US" sz="6400" dirty="0">
                <a:solidFill>
                  <a:schemeClr val="bg1"/>
                </a:solidFill>
              </a:rPr>
              <a:t>Marisa Benson</a:t>
            </a:r>
          </a:p>
          <a:p>
            <a:r>
              <a:rPr lang="en-US" sz="6400" dirty="0">
                <a:solidFill>
                  <a:schemeClr val="bg1"/>
                </a:solidFill>
              </a:rPr>
              <a:t>Thief River Falls, Minnesota</a:t>
            </a:r>
          </a:p>
          <a:p>
            <a:r>
              <a:rPr lang="en-US" sz="6400" dirty="0">
                <a:solidFill>
                  <a:schemeClr val="bg1"/>
                </a:solidFill>
              </a:rPr>
              <a:t>October 14, 2024</a:t>
            </a:r>
          </a:p>
        </p:txBody>
      </p:sp>
    </p:spTree>
    <p:extLst>
      <p:ext uri="{BB962C8B-B14F-4D97-AF65-F5344CB8AC3E}">
        <p14:creationId xmlns:p14="http://schemas.microsoft.com/office/powerpoint/2010/main" val="33199941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B9C64B-EE09-24B8-C9E4-F0434B11C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96616-9A9E-CB6C-036D-15ED43D5D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Naming Children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9AB825-2924-A979-1C74-E5BDBEB3B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738" y="2369543"/>
            <a:ext cx="7846911" cy="4237733"/>
          </a:xfrm>
        </p:spPr>
        <p:txBody>
          <a:bodyPr>
            <a:noAutofit/>
          </a:bodyPr>
          <a:lstStyle/>
          <a:p>
            <a:r>
              <a:rPr lang="en-US" sz="2400" dirty="0"/>
              <a:t>Oldest son = paternal grandfather (</a:t>
            </a:r>
            <a:r>
              <a:rPr lang="en-US" sz="2400" i="1" dirty="0" err="1"/>
              <a:t>farfar</a:t>
            </a:r>
            <a:r>
              <a:rPr lang="en-US" sz="2400" dirty="0"/>
              <a:t>)</a:t>
            </a:r>
          </a:p>
          <a:p>
            <a:r>
              <a:rPr lang="en-US" sz="2400" dirty="0"/>
              <a:t>Second son = material grandfather (</a:t>
            </a:r>
            <a:r>
              <a:rPr lang="en-US" sz="2400" i="1" dirty="0" err="1"/>
              <a:t>morfar</a:t>
            </a:r>
            <a:r>
              <a:rPr lang="en-US" sz="2400" dirty="0"/>
              <a:t>)</a:t>
            </a:r>
          </a:p>
          <a:p>
            <a:r>
              <a:rPr lang="en-US" sz="2400" dirty="0"/>
              <a:t>Oldest daughter = paternal grandmother (</a:t>
            </a:r>
            <a:r>
              <a:rPr lang="en-US" sz="2400" i="1" dirty="0" err="1"/>
              <a:t>farmor</a:t>
            </a:r>
            <a:r>
              <a:rPr lang="en-US" sz="2400" dirty="0"/>
              <a:t>)</a:t>
            </a:r>
          </a:p>
          <a:p>
            <a:r>
              <a:rPr lang="en-US" sz="2400" dirty="0"/>
              <a:t>Second daughter = material grandmother (</a:t>
            </a:r>
            <a:r>
              <a:rPr lang="en-US" sz="2400" i="1" dirty="0" err="1"/>
              <a:t>mormor</a:t>
            </a:r>
            <a:r>
              <a:rPr lang="en-US" sz="2400" dirty="0"/>
              <a:t>)</a:t>
            </a:r>
          </a:p>
          <a:p>
            <a:r>
              <a:rPr lang="en-US" sz="2400" dirty="0"/>
              <a:t>Third and subsequent children after deceased spouse/parent</a:t>
            </a:r>
          </a:p>
          <a:p>
            <a:r>
              <a:rPr lang="en-US" sz="2400" dirty="0"/>
              <a:t>If the oldest or second child dies, the next child is given his or her first name.</a:t>
            </a:r>
          </a:p>
        </p:txBody>
      </p:sp>
    </p:spTree>
    <p:extLst>
      <p:ext uri="{BB962C8B-B14F-4D97-AF65-F5344CB8AC3E}">
        <p14:creationId xmlns:p14="http://schemas.microsoft.com/office/powerpoint/2010/main" val="16027769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8A245-9FA9-1800-1BE1-472837E512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6440" y="2203084"/>
            <a:ext cx="7567267" cy="1225916"/>
          </a:xfrm>
        </p:spPr>
        <p:txBody>
          <a:bodyPr/>
          <a:lstStyle/>
          <a:p>
            <a:pPr algn="ctr"/>
            <a:r>
              <a:rPr lang="en-US" sz="4400" dirty="0"/>
              <a:t>Start with what </a:t>
            </a:r>
            <a:r>
              <a:rPr lang="en-US" sz="4400" u="sng" dirty="0"/>
              <a:t>YOU</a:t>
            </a:r>
            <a:r>
              <a:rPr lang="en-US" sz="4400" dirty="0"/>
              <a:t> know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77BFB5-F5F1-883F-40D7-912D83F27D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4219" y="4507959"/>
            <a:ext cx="5917679" cy="861420"/>
          </a:xfrm>
        </p:spPr>
        <p:txBody>
          <a:bodyPr>
            <a:normAutofit fontScale="77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Not the family stories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Not the online personal histories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Not </a:t>
            </a:r>
            <a:r>
              <a:rPr lang="en-US" dirty="0" err="1">
                <a:solidFill>
                  <a:schemeClr val="bg1"/>
                </a:solidFill>
              </a:rPr>
              <a:t>Rootsweb</a:t>
            </a:r>
            <a:r>
              <a:rPr lang="en-US" dirty="0">
                <a:solidFill>
                  <a:schemeClr val="bg1"/>
                </a:solidFill>
              </a:rPr>
              <a:t> or FamilySearch </a:t>
            </a:r>
          </a:p>
        </p:txBody>
      </p:sp>
    </p:spTree>
    <p:extLst>
      <p:ext uri="{BB962C8B-B14F-4D97-AF65-F5344CB8AC3E}">
        <p14:creationId xmlns:p14="http://schemas.microsoft.com/office/powerpoint/2010/main" val="25588238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7900D1-9B1F-D21E-75D9-55041795E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68814-822E-742B-288C-1F3FEFB2D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 a bit of Norwegian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76E3ED-7C68-2425-3EE4-06C9EC91A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738" y="2400301"/>
            <a:ext cx="7846911" cy="3971001"/>
          </a:xfrm>
        </p:spPr>
        <p:txBody>
          <a:bodyPr>
            <a:normAutofit/>
          </a:bodyPr>
          <a:lstStyle/>
          <a:p>
            <a:r>
              <a:rPr lang="en-US" sz="2000" dirty="0" err="1"/>
              <a:t>Fylke</a:t>
            </a:r>
            <a:r>
              <a:rPr lang="en-US" sz="2000" dirty="0"/>
              <a:t>/amt = county</a:t>
            </a:r>
          </a:p>
          <a:p>
            <a:r>
              <a:rPr lang="en-US" sz="2000" dirty="0" err="1"/>
              <a:t>Førnamn</a:t>
            </a:r>
            <a:r>
              <a:rPr lang="en-US" sz="2000" dirty="0"/>
              <a:t> = first name</a:t>
            </a:r>
          </a:p>
          <a:p>
            <a:r>
              <a:rPr lang="en-US" sz="2000" dirty="0" err="1"/>
              <a:t>Etternamn</a:t>
            </a:r>
            <a:r>
              <a:rPr lang="en-US" sz="2000" dirty="0"/>
              <a:t> = last name</a:t>
            </a:r>
          </a:p>
          <a:p>
            <a:r>
              <a:rPr lang="en-US" sz="2000" dirty="0" err="1"/>
              <a:t>Bønder</a:t>
            </a:r>
            <a:r>
              <a:rPr lang="en-US" sz="2000" dirty="0"/>
              <a:t> = farm owner</a:t>
            </a:r>
          </a:p>
          <a:p>
            <a:r>
              <a:rPr lang="en-US" sz="2000" dirty="0" err="1"/>
              <a:t>Huseman</a:t>
            </a:r>
            <a:r>
              <a:rPr lang="en-US" sz="2000" dirty="0"/>
              <a:t> / </a:t>
            </a:r>
            <a:r>
              <a:rPr lang="en-US" sz="2000" dirty="0" err="1"/>
              <a:t>husmann</a:t>
            </a:r>
            <a:r>
              <a:rPr lang="en-US" sz="2000" dirty="0"/>
              <a:t> = cotter/smallholder</a:t>
            </a:r>
          </a:p>
          <a:p>
            <a:r>
              <a:rPr lang="en-US" sz="2000" dirty="0" err="1"/>
              <a:t>Innerst</a:t>
            </a:r>
            <a:r>
              <a:rPr lang="en-US" sz="2000" dirty="0"/>
              <a:t> = person renting a dwelling on the land</a:t>
            </a:r>
          </a:p>
          <a:p>
            <a:r>
              <a:rPr lang="en-US" sz="2000" dirty="0"/>
              <a:t>Kone = wife</a:t>
            </a:r>
          </a:p>
          <a:p>
            <a:r>
              <a:rPr lang="en-US" sz="2000" dirty="0"/>
              <a:t>Barn = children</a:t>
            </a:r>
          </a:p>
          <a:p>
            <a:r>
              <a:rPr lang="en-US" sz="2000" dirty="0"/>
              <a:t>Gift = married (</a:t>
            </a:r>
            <a:r>
              <a:rPr lang="en-US" sz="2000" dirty="0" err="1"/>
              <a:t>ugift</a:t>
            </a:r>
            <a:r>
              <a:rPr lang="en-US" sz="2000" dirty="0"/>
              <a:t> = single)</a:t>
            </a:r>
          </a:p>
        </p:txBody>
      </p:sp>
    </p:spTree>
    <p:extLst>
      <p:ext uri="{BB962C8B-B14F-4D97-AF65-F5344CB8AC3E}">
        <p14:creationId xmlns:p14="http://schemas.microsoft.com/office/powerpoint/2010/main" val="14827844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FC26B3-7422-E28E-ABAA-6B33D37D9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B1F02-B342-6841-84B4-95A64014B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 a bit of local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4D5EB3-99A2-25CC-2F62-8AC88226D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738" y="2497364"/>
            <a:ext cx="7846911" cy="3530600"/>
          </a:xfrm>
        </p:spPr>
        <p:txBody>
          <a:bodyPr>
            <a:normAutofit/>
          </a:bodyPr>
          <a:lstStyle/>
          <a:p>
            <a:r>
              <a:rPr lang="en-US" sz="2800" dirty="0"/>
              <a:t>New counties and name changes</a:t>
            </a:r>
          </a:p>
          <a:p>
            <a:pPr lvl="1"/>
            <a:r>
              <a:rPr lang="en-US" sz="2800" dirty="0"/>
              <a:t>Polk -&gt; Red Lake -&gt; Pennington</a:t>
            </a:r>
          </a:p>
          <a:p>
            <a:r>
              <a:rPr lang="en-US" sz="2800" dirty="0"/>
              <a:t>Townships have numbers before they have names</a:t>
            </a:r>
          </a:p>
          <a:p>
            <a:pPr lvl="1"/>
            <a:r>
              <a:rPr lang="en-US" sz="2800" dirty="0"/>
              <a:t>Township 153 = Smiley (</a:t>
            </a:r>
            <a:r>
              <a:rPr lang="en-US" sz="2800" dirty="0" err="1"/>
              <a:t>Richbury</a:t>
            </a:r>
            <a:r>
              <a:rPr lang="en-US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084106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AAF245-73A6-E708-F455-76E3AD22E3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E4B65-84B2-1BE3-A772-EE88CBD3A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Census Records: </a:t>
            </a:r>
            <a:r>
              <a:rPr lang="en-US" dirty="0" err="1"/>
              <a:t>archives.gov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9D12C4-0C0C-C78D-5B1D-003E106068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738" y="2497364"/>
            <a:ext cx="7846911" cy="3530600"/>
          </a:xfrm>
        </p:spPr>
        <p:txBody>
          <a:bodyPr>
            <a:noAutofit/>
          </a:bodyPr>
          <a:lstStyle/>
          <a:p>
            <a:r>
              <a:rPr lang="en-US" sz="2400" dirty="0"/>
              <a:t>Released after 72 years: 1950 is latest full release</a:t>
            </a:r>
          </a:p>
          <a:p>
            <a:r>
              <a:rPr lang="en-US" sz="2400" dirty="0"/>
              <a:t>Watch for mistakes and illegible writing</a:t>
            </a:r>
          </a:p>
          <a:p>
            <a:r>
              <a:rPr lang="en-US" sz="2400" dirty="0"/>
              <a:t>Families often live close to each other</a:t>
            </a:r>
          </a:p>
          <a:p>
            <a:r>
              <a:rPr lang="en-US" sz="2400" dirty="0"/>
              <a:t>1890 Federal Census: Burned in 1921</a:t>
            </a:r>
          </a:p>
          <a:p>
            <a:r>
              <a:rPr lang="en-US" sz="2400" dirty="0"/>
              <a:t>Minnesota Territorial Census: 1849-1905</a:t>
            </a:r>
          </a:p>
          <a:p>
            <a:pPr lvl="1"/>
            <a:r>
              <a:rPr lang="en-US" sz="2400" dirty="0"/>
              <a:t>1885, 1895, 1905 for northwest Minnesota</a:t>
            </a:r>
          </a:p>
        </p:txBody>
      </p:sp>
    </p:spTree>
    <p:extLst>
      <p:ext uri="{BB962C8B-B14F-4D97-AF65-F5344CB8AC3E}">
        <p14:creationId xmlns:p14="http://schemas.microsoft.com/office/powerpoint/2010/main" val="3458077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EB1FB4-F5BE-5467-3194-409970B0C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2250" y="2210463"/>
            <a:ext cx="5158140" cy="459187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773F8A0-F947-2F46-45B3-50076382F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1900 Census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8D87AA3-9E13-0F84-4CA3-772F5CD2A63D}"/>
              </a:ext>
            </a:extLst>
          </p:cNvPr>
          <p:cNvSpPr txBox="1">
            <a:spLocks/>
          </p:cNvSpPr>
          <p:nvPr/>
        </p:nvSpPr>
        <p:spPr>
          <a:xfrm>
            <a:off x="648545" y="2704453"/>
            <a:ext cx="2900568" cy="322644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012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0876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5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4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Olaf Torkelson in 1900</a:t>
            </a:r>
          </a:p>
          <a:p>
            <a:r>
              <a:rPr lang="en-US" dirty="0"/>
              <a:t>All the children use the surname Torkelson</a:t>
            </a:r>
          </a:p>
          <a:p>
            <a:r>
              <a:rPr lang="en-US" dirty="0"/>
              <a:t>Township 153 is </a:t>
            </a:r>
            <a:r>
              <a:rPr lang="en-US" dirty="0" err="1"/>
              <a:t>Richbury</a:t>
            </a:r>
            <a:r>
              <a:rPr lang="en-US" dirty="0"/>
              <a:t>, not Smiley</a:t>
            </a:r>
          </a:p>
          <a:p>
            <a:r>
              <a:rPr lang="en-US" dirty="0"/>
              <a:t>This census is a great one for birthdays and the age at which someone was naturalized!</a:t>
            </a:r>
          </a:p>
        </p:txBody>
      </p:sp>
    </p:spTree>
    <p:extLst>
      <p:ext uri="{BB962C8B-B14F-4D97-AF65-F5344CB8AC3E}">
        <p14:creationId xmlns:p14="http://schemas.microsoft.com/office/powerpoint/2010/main" val="21167980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1DFDB-A1D6-5627-4861-8A52D9AE0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1905 Minnesota Census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E82D114-E815-9E05-6C8E-9963BD961C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710403"/>
            <a:ext cx="6151164" cy="35306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42105BD-237B-CE3B-3E0A-6320697380BA}"/>
              </a:ext>
            </a:extLst>
          </p:cNvPr>
          <p:cNvSpPr/>
          <p:nvPr/>
        </p:nvSpPr>
        <p:spPr>
          <a:xfrm>
            <a:off x="1" y="5017273"/>
            <a:ext cx="1718160" cy="1223729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2171B75-18D6-A2AC-B2E9-E2990B79BCFD}"/>
              </a:ext>
            </a:extLst>
          </p:cNvPr>
          <p:cNvSpPr txBox="1">
            <a:spLocks/>
          </p:cNvSpPr>
          <p:nvPr/>
        </p:nvSpPr>
        <p:spPr>
          <a:xfrm>
            <a:off x="6551875" y="3498507"/>
            <a:ext cx="2226365" cy="29261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012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0876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5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4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Now he’s Ole T. </a:t>
            </a:r>
            <a:r>
              <a:rPr lang="en-US" dirty="0" err="1"/>
              <a:t>Anfinson</a:t>
            </a:r>
            <a:r>
              <a:rPr lang="en-US" dirty="0"/>
              <a:t> and all the children are </a:t>
            </a:r>
            <a:r>
              <a:rPr lang="en-US" dirty="0" err="1"/>
              <a:t>Anfinsons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81874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8BCF1D-003C-6197-4172-78EF6FB8CE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193D0-69D5-86BC-A831-70015EB7F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1910 Census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56EB86-C538-40E2-6E74-2D082B3DFE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004" y="3546213"/>
            <a:ext cx="7846911" cy="2672581"/>
          </a:xfrm>
        </p:spPr>
        <p:txBody>
          <a:bodyPr>
            <a:normAutofit/>
          </a:bodyPr>
          <a:lstStyle/>
          <a:p>
            <a:r>
              <a:rPr lang="en-US" dirty="0"/>
              <a:t>Ole T. </a:t>
            </a:r>
            <a:r>
              <a:rPr lang="en-US" dirty="0" err="1"/>
              <a:t>Anfinson</a:t>
            </a:r>
            <a:r>
              <a:rPr lang="en-US" dirty="0"/>
              <a:t> and his wife have kept their surname but the children are now </a:t>
            </a:r>
            <a:r>
              <a:rPr lang="en-US" dirty="0" err="1"/>
              <a:t>Torkelsons</a:t>
            </a:r>
            <a:endParaRPr lang="en-US" dirty="0"/>
          </a:p>
          <a:p>
            <a:r>
              <a:rPr lang="en-US" dirty="0"/>
              <a:t>Mattia should be </a:t>
            </a:r>
            <a:r>
              <a:rPr lang="en-US" dirty="0" err="1"/>
              <a:t>Mathea</a:t>
            </a:r>
            <a:endParaRPr lang="en-US" dirty="0"/>
          </a:p>
          <a:p>
            <a:r>
              <a:rPr lang="en-US" dirty="0"/>
              <a:t>Betsey will eventually be Bessie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C3AF98-FDBC-26B7-2CF9-4E07CA8C0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1" y="2298721"/>
            <a:ext cx="8334218" cy="87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2710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F556E4-A0A7-5B3F-1DD7-7D7D28903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22258-0DBB-7D71-A685-29A3FA780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Census Records: </a:t>
            </a:r>
            <a:r>
              <a:rPr lang="en-US" dirty="0" err="1"/>
              <a:t>archives.gov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077B58-C1FB-8085-7B3B-7EC2F678A0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4" y="0"/>
            <a:ext cx="9054471" cy="677635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E5139BE-2560-EA58-FE6F-DE00757C6B4A}"/>
              </a:ext>
            </a:extLst>
          </p:cNvPr>
          <p:cNvSpPr/>
          <p:nvPr/>
        </p:nvSpPr>
        <p:spPr>
          <a:xfrm>
            <a:off x="3690256" y="2881994"/>
            <a:ext cx="5110843" cy="1763486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7979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93E65B-7DF7-0916-88FB-EA8149AB71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17BE1-DBA8-6890-1FB7-13C66E0BE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969" y="927098"/>
            <a:ext cx="6875433" cy="709865"/>
          </a:xfrm>
        </p:spPr>
        <p:txBody>
          <a:bodyPr/>
          <a:lstStyle/>
          <a:p>
            <a:r>
              <a:rPr lang="en-US" dirty="0"/>
              <a:t>Birth and Death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37918A-A354-6C7C-CA69-98E8617682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738" y="2281212"/>
            <a:ext cx="7846911" cy="578225"/>
          </a:xfrm>
        </p:spPr>
        <p:txBody>
          <a:bodyPr>
            <a:normAutofit/>
          </a:bodyPr>
          <a:lstStyle/>
          <a:p>
            <a:r>
              <a:rPr lang="en-US" dirty="0"/>
              <a:t>Minnesota birth records are no longer public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FCBB39-4FD7-C9BA-A6F2-A1838812F5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0300" y="2859437"/>
            <a:ext cx="4669349" cy="33958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2B7797-6BEF-C006-FD1B-1A73658BB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516" y="3647959"/>
            <a:ext cx="4417747" cy="312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597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B92C9-52F5-803F-968D-CF2EA9A96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Norwegian Emigration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2C903-82E4-97A5-501A-E0D6D93E83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660" y="2655650"/>
            <a:ext cx="5309210" cy="349365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The first organized emigration starts in 1825 and reaches its peak in the 1880’s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i="1" dirty="0"/>
              <a:t>Although Sweden sent more emigrants to the United States than any other Scandinavian country, Norway sent a greater percentage of its population: nearly 1 million people from 1820 to 1920… Norway lost a higher proportion of its people to the U.S. than any other country than Ireland. </a:t>
            </a:r>
          </a:p>
          <a:p>
            <a:pPr marL="0" indent="0">
              <a:buNone/>
            </a:pPr>
            <a:endParaRPr lang="en-US" i="1" dirty="0"/>
          </a:p>
          <a:p>
            <a:pPr marL="0" indent="0" algn="r">
              <a:buNone/>
            </a:pPr>
            <a:r>
              <a:rPr lang="en-US" sz="1100" i="1" dirty="0"/>
              <a:t>Library of Congress: “The Norwegians”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6F5F81-181D-E31D-DE90-FCD5DD8EA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7311" y="0"/>
            <a:ext cx="3176689" cy="460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073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88202F0-C872-91AD-D356-62849A047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182" y="4923976"/>
            <a:ext cx="3734862" cy="12297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F9DE7D-F934-CA30-F971-F1A692BFE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Cemetery Records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8E14BC-3BB4-975A-971D-9D9F532161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304521"/>
            <a:ext cx="5333337" cy="1543211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10A7ED7-4BEC-56D6-E248-8D21A5377B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406057" y="3180963"/>
            <a:ext cx="3479833" cy="35306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7C05F2C-7D5D-8230-D30C-FA3461681D87}"/>
              </a:ext>
            </a:extLst>
          </p:cNvPr>
          <p:cNvSpPr txBox="1">
            <a:spLocks/>
          </p:cNvSpPr>
          <p:nvPr/>
        </p:nvSpPr>
        <p:spPr>
          <a:xfrm>
            <a:off x="6186885" y="2300897"/>
            <a:ext cx="3062129" cy="8836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012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0876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5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4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/>
              <a:t>Plot numbers can yield family members who are nearby.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7FD141-8559-0E1A-1B24-6A04E09E82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3963770"/>
            <a:ext cx="3679626" cy="1451749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049E846-A5C2-251F-0CE2-9B50ACDA3D0E}"/>
              </a:ext>
            </a:extLst>
          </p:cNvPr>
          <p:cNvSpPr txBox="1">
            <a:spLocks/>
          </p:cNvSpPr>
          <p:nvPr/>
        </p:nvSpPr>
        <p:spPr>
          <a:xfrm>
            <a:off x="258110" y="6269717"/>
            <a:ext cx="4641013" cy="8836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012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0876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5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4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/>
              <a:t>No online obituary for Melvin but there was a link for Helen to the TRF Times.</a:t>
            </a:r>
          </a:p>
        </p:txBody>
      </p:sp>
    </p:spTree>
    <p:extLst>
      <p:ext uri="{BB962C8B-B14F-4D97-AF65-F5344CB8AC3E}">
        <p14:creationId xmlns:p14="http://schemas.microsoft.com/office/powerpoint/2010/main" val="30063934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9F74F-F139-7B25-4668-DF5B8ED50C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42DAC-25E1-A3A3-0EE7-2E4158EEE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969" y="927098"/>
            <a:ext cx="6875433" cy="709865"/>
          </a:xfrm>
        </p:spPr>
        <p:txBody>
          <a:bodyPr/>
          <a:lstStyle/>
          <a:p>
            <a:r>
              <a:rPr lang="en-US" dirty="0"/>
              <a:t>Marriage Records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5F886-4187-6487-5C25-43FCE74B09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738" y="2281212"/>
            <a:ext cx="7846911" cy="1014604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/>
              <a:t>moms.mn.gov</a:t>
            </a:r>
            <a:endParaRPr lang="en-US" dirty="0"/>
          </a:p>
          <a:p>
            <a:r>
              <a:rPr lang="en-US" dirty="0"/>
              <a:t>Searching for Melvin Torkelson yielded no results because he was spelling it Melvyn!</a:t>
            </a:r>
          </a:p>
          <a:p>
            <a:r>
              <a:rPr lang="en-US" dirty="0"/>
              <a:t>Use “sounds like” or “Soundex”, not an exact match.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7F4CC6-C337-EFA0-6E4B-C6B8D3BCF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640" y="3562184"/>
            <a:ext cx="6977383" cy="31094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C99C4E-590B-DEC9-8C13-B32193A7C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7452" y="3168031"/>
            <a:ext cx="1981863" cy="266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4419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CDA4B0-AFAE-7720-C871-1BD2DC9169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78012-3EB1-B4DD-1F72-6147F3FDC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969" y="927098"/>
            <a:ext cx="6875433" cy="709865"/>
          </a:xfrm>
        </p:spPr>
        <p:txBody>
          <a:bodyPr/>
          <a:lstStyle/>
          <a:p>
            <a:r>
              <a:rPr lang="en-US" dirty="0"/>
              <a:t>Draft Registration Records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C1759E-0359-3894-C1ED-2ACE07A58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4069" y="2660334"/>
            <a:ext cx="4931204" cy="31486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167195-3405-A10F-700A-2C5D3EB15D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854" y="2098586"/>
            <a:ext cx="2892182" cy="37104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E1C584-A82D-1242-7962-C0CED26AC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854" y="5550376"/>
            <a:ext cx="2892182" cy="385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527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3369872-FAE0-E181-0F5F-6ACEEA41E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01" y="4365165"/>
            <a:ext cx="5107283" cy="24170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D89FE8-70FC-BFAE-DE81-4A89D0FDF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969" y="927098"/>
            <a:ext cx="6960507" cy="709865"/>
          </a:xfrm>
        </p:spPr>
        <p:txBody>
          <a:bodyPr/>
          <a:lstStyle/>
          <a:p>
            <a:r>
              <a:rPr lang="en-US" dirty="0"/>
              <a:t>Land Records | </a:t>
            </a:r>
            <a:r>
              <a:rPr lang="en-US" dirty="0" err="1"/>
              <a:t>glorecords.blm.gov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8603815-0647-25D0-E0F5-602E319EBE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99376" y="2208927"/>
            <a:ext cx="4975123" cy="317264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B7E479F-5890-D8AB-EBCD-94AC04786CC1}"/>
              </a:ext>
            </a:extLst>
          </p:cNvPr>
          <p:cNvSpPr txBox="1">
            <a:spLocks/>
          </p:cNvSpPr>
          <p:nvPr/>
        </p:nvSpPr>
        <p:spPr>
          <a:xfrm>
            <a:off x="395684" y="2730287"/>
            <a:ext cx="3438895" cy="13974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012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0876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5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4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Related documents for neighbors!</a:t>
            </a:r>
          </a:p>
        </p:txBody>
      </p:sp>
    </p:spTree>
    <p:extLst>
      <p:ext uri="{BB962C8B-B14F-4D97-AF65-F5344CB8AC3E}">
        <p14:creationId xmlns:p14="http://schemas.microsoft.com/office/powerpoint/2010/main" val="7414963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2BE5B-248B-DD6A-A3F7-6F9834B98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Arrivals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6EAF8CC-389B-6A66-2F35-6D9DB5DBFF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7199" y="4068333"/>
            <a:ext cx="6346825" cy="18958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0ADA39-99BD-8D7F-4977-889AF7424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4273" y="2163096"/>
            <a:ext cx="4059503" cy="469490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A2EAFB3-3037-5E11-6BB3-7FBEB03452D9}"/>
              </a:ext>
            </a:extLst>
          </p:cNvPr>
          <p:cNvSpPr txBox="1">
            <a:spLocks/>
          </p:cNvSpPr>
          <p:nvPr/>
        </p:nvSpPr>
        <p:spPr>
          <a:xfrm>
            <a:off x="598911" y="2463469"/>
            <a:ext cx="3438895" cy="13974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012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0876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5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4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E.A. Soof is the father of Anna R. </a:t>
            </a:r>
            <a:r>
              <a:rPr lang="en-US" dirty="0" err="1"/>
              <a:t>Saaf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8267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6BE46-707E-E90E-27CF-48C813B5C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Bygdebøker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94024B-86DF-DB1F-20BA-C30E3ED7F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381" y="2489200"/>
            <a:ext cx="7178405" cy="3530600"/>
          </a:xfrm>
        </p:spPr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apps.library.und.edu</a:t>
            </a:r>
            <a:r>
              <a:rPr lang="en-US" dirty="0"/>
              <a:t>/</a:t>
            </a:r>
            <a:r>
              <a:rPr lang="en-US" dirty="0" err="1"/>
              <a:t>bygdebok</a:t>
            </a:r>
            <a:r>
              <a:rPr lang="en-US" dirty="0"/>
              <a:t>/research-guide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BEB9D1-8761-6307-1934-9AB023A63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2950" y="3416300"/>
            <a:ext cx="38100" cy="25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325E5C-83E1-0BF9-46DA-3066CDD28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5350" y="3568700"/>
            <a:ext cx="38100" cy="25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D1D4D0-C286-62D9-6202-B3E0B48F7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383" y="3085687"/>
            <a:ext cx="8056688" cy="315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7054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5FA77-7E04-7A08-E3FA-8A1BC50F28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6440" y="1380929"/>
            <a:ext cx="7411120" cy="2550877"/>
          </a:xfrm>
        </p:spPr>
        <p:txBody>
          <a:bodyPr/>
          <a:lstStyle/>
          <a:p>
            <a:r>
              <a:rPr lang="en-US" dirty="0" err="1"/>
              <a:t>MarisaAnneBenson.com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8068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E3A85E-C95A-4EEA-D9C3-B37600BBD9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19AD5-2AB4-1EEA-C82B-03D868459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6606A0-59A4-B86A-4E3F-8D44BEBCF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381" y="2489199"/>
            <a:ext cx="7935489" cy="4157407"/>
          </a:xfrm>
        </p:spPr>
        <p:txBody>
          <a:bodyPr>
            <a:normAutofit fontScale="25000" lnSpcReduction="20000"/>
          </a:bodyPr>
          <a:lstStyle/>
          <a:p>
            <a:pPr>
              <a:buFont typeface="Wingdings" pitchFamily="2" charset="2"/>
              <a:buChar char="§"/>
            </a:pPr>
            <a:r>
              <a:rPr lang="en-US" sz="6200" dirty="0"/>
              <a:t>Between 1800 to 1850, the Norwegian population increased by 59%.</a:t>
            </a:r>
          </a:p>
          <a:p>
            <a:pPr>
              <a:buFont typeface="Wingdings" pitchFamily="2" charset="2"/>
              <a:buChar char="§"/>
            </a:pPr>
            <a:endParaRPr lang="en-US" sz="6200" dirty="0"/>
          </a:p>
          <a:p>
            <a:pPr>
              <a:buFont typeface="Wingdings" pitchFamily="2" charset="2"/>
              <a:buChar char="§"/>
            </a:pPr>
            <a:r>
              <a:rPr lang="en-US" sz="6200" dirty="0"/>
              <a:t>Only 3% of Norwegian land is arable and even well-established farmers struggled to give land via inheritance to all their children.</a:t>
            </a:r>
          </a:p>
          <a:p>
            <a:pPr>
              <a:buFont typeface="Wingdings" pitchFamily="2" charset="2"/>
              <a:buChar char="§"/>
            </a:pPr>
            <a:endParaRPr lang="en-US" sz="6200" dirty="0"/>
          </a:p>
          <a:p>
            <a:pPr>
              <a:buFont typeface="Wingdings" pitchFamily="2" charset="2"/>
              <a:buChar char="§"/>
            </a:pPr>
            <a:r>
              <a:rPr lang="en-US" sz="6200" dirty="0"/>
              <a:t>Norway’s economy was hit hard from mid-1870s to the early 1890s. </a:t>
            </a:r>
          </a:p>
          <a:p>
            <a:pPr lvl="1">
              <a:buFont typeface="Wingdings" pitchFamily="2" charset="2"/>
              <a:buChar char="§"/>
            </a:pPr>
            <a:r>
              <a:rPr lang="en-US" sz="6200" dirty="0"/>
              <a:t>International slowdown, especially in the UK</a:t>
            </a:r>
          </a:p>
          <a:p>
            <a:pPr lvl="1">
              <a:buFont typeface="Wingdings" pitchFamily="2" charset="2"/>
              <a:buChar char="§"/>
            </a:pPr>
            <a:r>
              <a:rPr lang="en-US" sz="6200" dirty="0"/>
              <a:t>Adoption of the gold standard in 1874 with a huge contraction in reserves and deflation</a:t>
            </a:r>
          </a:p>
          <a:p>
            <a:pPr lvl="1">
              <a:buFont typeface="Wingdings" pitchFamily="2" charset="2"/>
              <a:buChar char="§"/>
            </a:pPr>
            <a:r>
              <a:rPr lang="en-US" sz="6200" dirty="0"/>
              <a:t>Slow transformation from sailing to steam vessels due to lack of capital and technological skills</a:t>
            </a:r>
          </a:p>
          <a:p>
            <a:pPr marL="0" indent="0">
              <a:buNone/>
            </a:pPr>
            <a:endParaRPr lang="en-US" sz="3700" i="1" dirty="0"/>
          </a:p>
          <a:p>
            <a:pPr marL="0" indent="0" algn="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700" i="1" dirty="0"/>
              <a:t>Ola </a:t>
            </a:r>
            <a:r>
              <a:rPr lang="en-US" sz="3700" i="1" dirty="0" err="1"/>
              <a:t>Honningdal</a:t>
            </a:r>
            <a:r>
              <a:rPr lang="en-US" sz="3700" i="1" dirty="0"/>
              <a:t> </a:t>
            </a:r>
            <a:r>
              <a:rPr lang="en-US" sz="3700" i="1" dirty="0" err="1"/>
              <a:t>Grytten</a:t>
            </a:r>
            <a:endParaRPr lang="en-US" sz="3700" i="1" dirty="0"/>
          </a:p>
          <a:p>
            <a:pPr marL="0" indent="0" algn="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700" i="1" dirty="0"/>
              <a:t>Norwegian School of Economics and Business Administration</a:t>
            </a:r>
          </a:p>
        </p:txBody>
      </p:sp>
    </p:spTree>
    <p:extLst>
      <p:ext uri="{BB962C8B-B14F-4D97-AF65-F5344CB8AC3E}">
        <p14:creationId xmlns:p14="http://schemas.microsoft.com/office/powerpoint/2010/main" val="30526170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0A6DF9-5B53-C6C4-30B3-E3B5CED2B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1F2A7-8A26-9E60-1B32-58956891F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Norwegian Internal</a:t>
            </a:r>
            <a:br>
              <a:rPr lang="en-US" dirty="0"/>
            </a:br>
            <a:r>
              <a:rPr lang="en-US" dirty="0"/>
              <a:t>Migration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93953F-9572-A322-9396-D817C7518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382" y="2489200"/>
            <a:ext cx="7588954" cy="35306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400" dirty="0"/>
              <a:t>From 1800 to 1914, the Norwegian population moved from the countryside to the towns but also up to northern Norway.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A significant number of people moved north from overpopulated areas such as Voss, </a:t>
            </a:r>
            <a:r>
              <a:rPr lang="en-US" sz="2400" dirty="0" err="1"/>
              <a:t>Gudbrandsdalen</a:t>
            </a:r>
            <a:r>
              <a:rPr lang="en-US" sz="2400" dirty="0"/>
              <a:t>, </a:t>
            </a:r>
            <a:r>
              <a:rPr lang="en-US" sz="2400" dirty="0" err="1"/>
              <a:t>Østerdalen</a:t>
            </a:r>
            <a:r>
              <a:rPr lang="en-US" sz="2400" dirty="0"/>
              <a:t>, and </a:t>
            </a:r>
            <a:r>
              <a:rPr lang="en-US" sz="2400" dirty="0" err="1"/>
              <a:t>Trøndelag</a:t>
            </a:r>
            <a:r>
              <a:rPr lang="en-US" sz="2400" dirty="0"/>
              <a:t>.</a:t>
            </a:r>
          </a:p>
          <a:p>
            <a:pPr marL="0" indent="0">
              <a:buNone/>
            </a:pPr>
            <a:endParaRPr lang="en-US" sz="2400" i="1" dirty="0"/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endParaRPr lang="en-US" i="1" dirty="0"/>
          </a:p>
          <a:p>
            <a:pPr marL="0" indent="0" algn="r">
              <a:buNone/>
            </a:pPr>
            <a:r>
              <a:rPr lang="en-US" sz="1100" i="1" dirty="0" err="1"/>
              <a:t>Norgeshistorie.no</a:t>
            </a:r>
            <a:r>
              <a:rPr lang="en-US" sz="1100" i="1" dirty="0"/>
              <a:t> / University of Oslo</a:t>
            </a:r>
          </a:p>
        </p:txBody>
      </p:sp>
    </p:spTree>
    <p:extLst>
      <p:ext uri="{BB962C8B-B14F-4D97-AF65-F5344CB8AC3E}">
        <p14:creationId xmlns:p14="http://schemas.microsoft.com/office/powerpoint/2010/main" val="1928464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D3D300-7295-9320-3496-7D52CD5738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06383-A9A3-D4FC-3596-5A13CB68A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Norwegian Emigration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27C5D3-92BB-084B-2A84-985AD59EE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4051" y="2401078"/>
            <a:ext cx="6575897" cy="526431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000" dirty="0"/>
              <a:t>Before 1875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/>
              <a:t>Mostly families and often farm owners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/>
              <a:t>Usually not destitute: early travel was not cheap!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/>
              <a:t>Tended to move to the same U.S. destination</a:t>
            </a:r>
          </a:p>
          <a:p>
            <a:pPr lvl="1">
              <a:buFont typeface="Wingdings" pitchFamily="2" charset="2"/>
              <a:buChar char="§"/>
            </a:pPr>
            <a:endParaRPr lang="en-US" sz="2000" dirty="0"/>
          </a:p>
          <a:p>
            <a:pPr>
              <a:buFont typeface="Wingdings" pitchFamily="2" charset="2"/>
              <a:buChar char="§"/>
            </a:pPr>
            <a:r>
              <a:rPr lang="en-US" sz="2000" dirty="0"/>
              <a:t>1875-1915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/>
              <a:t>Individuals began to emigrate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/>
              <a:t>Often pre-paid tickets from the U.S.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/>
              <a:t>Travel back and forth – often annually</a:t>
            </a:r>
          </a:p>
        </p:txBody>
      </p:sp>
    </p:spTree>
    <p:extLst>
      <p:ext uri="{BB962C8B-B14F-4D97-AF65-F5344CB8AC3E}">
        <p14:creationId xmlns:p14="http://schemas.microsoft.com/office/powerpoint/2010/main" val="1279760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E089D-0BFE-33AB-02FB-81D3277EE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EE6CC0-062A-4C8D-7634-608269F91EF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242050" y="4497576"/>
            <a:ext cx="3006725" cy="1981200"/>
          </a:xfrm>
        </p:spPr>
        <p:txBody>
          <a:bodyPr>
            <a:normAutofit fontScale="85000" lnSpcReduction="20000"/>
          </a:bodyPr>
          <a:lstStyle/>
          <a:p>
            <a:pPr lvl="1"/>
            <a:r>
              <a:rPr lang="en-US" sz="1500" dirty="0"/>
              <a:t>New York</a:t>
            </a:r>
          </a:p>
          <a:p>
            <a:pPr lvl="1"/>
            <a:r>
              <a:rPr lang="en-US" sz="1500" dirty="0"/>
              <a:t>Illinois (Fox River)</a:t>
            </a:r>
          </a:p>
          <a:p>
            <a:pPr lvl="1"/>
            <a:r>
              <a:rPr lang="en-US" sz="1500" dirty="0"/>
              <a:t>Wisconsin</a:t>
            </a:r>
          </a:p>
          <a:p>
            <a:pPr lvl="1"/>
            <a:r>
              <a:rPr lang="en-US" sz="1500" dirty="0"/>
              <a:t>Iowa</a:t>
            </a:r>
          </a:p>
          <a:p>
            <a:pPr lvl="1"/>
            <a:r>
              <a:rPr lang="en-US" sz="1500" dirty="0"/>
              <a:t>Minnesota</a:t>
            </a:r>
          </a:p>
          <a:p>
            <a:pPr lvl="1"/>
            <a:r>
              <a:rPr lang="en-US" sz="1500" dirty="0"/>
              <a:t>Dakotas</a:t>
            </a:r>
          </a:p>
          <a:p>
            <a:pPr lvl="1"/>
            <a:r>
              <a:rPr lang="en-US" sz="1500" dirty="0"/>
              <a:t>Canada</a:t>
            </a:r>
          </a:p>
          <a:p>
            <a:pPr lvl="1">
              <a:buFont typeface="Wingdings" pitchFamily="2" charset="2"/>
              <a:buChar char="§"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7E4F4C-7010-21F5-EEC3-D25F24F73CF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64246" y="670123"/>
            <a:ext cx="6570663" cy="1049337"/>
          </a:xfrm>
        </p:spPr>
        <p:txBody>
          <a:bodyPr/>
          <a:lstStyle/>
          <a:p>
            <a:r>
              <a:rPr lang="en-US" dirty="0"/>
              <a:t>Settlement Patterns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3E50E99-5989-852C-C60A-C11F07D38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4872"/>
            <a:ext cx="6242050" cy="386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D88BEF-65A5-D654-C7AA-FD82C38901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6323" y="1754377"/>
            <a:ext cx="3297677" cy="239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149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3C400-AD13-BCB3-D740-319C978B2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Ships and Arrivals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1EA856-9467-2D92-7376-B0BB5A306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382" y="2489200"/>
            <a:ext cx="7929422" cy="3530600"/>
          </a:xfrm>
        </p:spPr>
        <p:txBody>
          <a:bodyPr>
            <a:normAutofit/>
          </a:bodyPr>
          <a:lstStyle/>
          <a:p>
            <a:r>
              <a:rPr lang="en-US" sz="2400" dirty="0"/>
              <a:t>Non-Scandinavian owner</a:t>
            </a:r>
          </a:p>
          <a:p>
            <a:r>
              <a:rPr lang="en-US" sz="2400" dirty="0"/>
              <a:t>Most left from Liverpool</a:t>
            </a:r>
          </a:p>
          <a:p>
            <a:r>
              <a:rPr lang="en-US" sz="2400" dirty="0"/>
              <a:t>Many sailed directly to Quebec or Nova Scotia</a:t>
            </a:r>
          </a:p>
          <a:p>
            <a:r>
              <a:rPr lang="en-US" sz="2400" dirty="0"/>
              <a:t>Ellis Island (1892-1954) is not a useful starting place to trace Norwegian arrivals!</a:t>
            </a:r>
          </a:p>
          <a:p>
            <a:r>
              <a:rPr lang="en-US" sz="2400" dirty="0"/>
              <a:t>Be careful: many later emigrants traveled back and forth to Norway and could have multiple immigration records.</a:t>
            </a:r>
          </a:p>
        </p:txBody>
      </p:sp>
    </p:spTree>
    <p:extLst>
      <p:ext uri="{BB962C8B-B14F-4D97-AF65-F5344CB8AC3E}">
        <p14:creationId xmlns:p14="http://schemas.microsoft.com/office/powerpoint/2010/main" val="41831231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BCC0B7-6245-560A-A3DA-A48D552F19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0C6AF-2C39-9E77-59A9-3942F0469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Norwegian Names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8A3776-68F0-301C-1FC0-9A0B91D8CC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892" y="2233561"/>
            <a:ext cx="7928554" cy="3530600"/>
          </a:xfrm>
        </p:spPr>
        <p:txBody>
          <a:bodyPr>
            <a:noAutofit/>
          </a:bodyPr>
          <a:lstStyle/>
          <a:p>
            <a:r>
              <a:rPr lang="en-US" sz="2000" dirty="0"/>
              <a:t>Patronymics used until late 19th century</a:t>
            </a:r>
          </a:p>
          <a:p>
            <a:pPr lvl="1"/>
            <a:r>
              <a:rPr lang="en-US" dirty="0"/>
              <a:t>Olaf Torkelson was </a:t>
            </a:r>
            <a:r>
              <a:rPr lang="en-US" dirty="0" err="1"/>
              <a:t>Torkel</a:t>
            </a:r>
            <a:r>
              <a:rPr lang="en-US" dirty="0"/>
              <a:t> </a:t>
            </a:r>
            <a:r>
              <a:rPr lang="en-US" dirty="0" err="1"/>
              <a:t>Anfinson’s</a:t>
            </a:r>
            <a:r>
              <a:rPr lang="en-US" dirty="0"/>
              <a:t> son</a:t>
            </a:r>
          </a:p>
          <a:p>
            <a:pPr lvl="1"/>
            <a:r>
              <a:rPr lang="en-US" dirty="0"/>
              <a:t>Ragnhild </a:t>
            </a:r>
            <a:r>
              <a:rPr lang="en-US" dirty="0" err="1"/>
              <a:t>Olsdatter</a:t>
            </a:r>
            <a:r>
              <a:rPr lang="en-US" dirty="0"/>
              <a:t> is Ole Jenson’s daughter</a:t>
            </a:r>
          </a:p>
          <a:p>
            <a:r>
              <a:rPr lang="en-US" sz="2000" dirty="0"/>
              <a:t>Farm names (</a:t>
            </a:r>
            <a:r>
              <a:rPr lang="en-US" sz="2000" i="1" dirty="0" err="1"/>
              <a:t>gårdnavne</a:t>
            </a:r>
            <a:r>
              <a:rPr lang="en-US" sz="2000" dirty="0"/>
              <a:t>) often added to the first name and patronym; originally an address rather than a surname</a:t>
            </a:r>
          </a:p>
          <a:p>
            <a:pPr lvl="1"/>
            <a:r>
              <a:rPr lang="en-US" dirty="0"/>
              <a:t>Ole </a:t>
            </a:r>
            <a:r>
              <a:rPr lang="en-US" dirty="0" err="1"/>
              <a:t>Einarson</a:t>
            </a:r>
            <a:r>
              <a:rPr lang="en-US" dirty="0"/>
              <a:t> </a:t>
            </a:r>
            <a:r>
              <a:rPr lang="en-US" dirty="0" err="1"/>
              <a:t>Ormseth</a:t>
            </a:r>
            <a:r>
              <a:rPr lang="en-US" dirty="0"/>
              <a:t> marries </a:t>
            </a:r>
            <a:r>
              <a:rPr lang="en-US" dirty="0" err="1"/>
              <a:t>Ingri</a:t>
            </a:r>
            <a:r>
              <a:rPr lang="en-US" dirty="0"/>
              <a:t> </a:t>
            </a:r>
            <a:r>
              <a:rPr lang="en-US" dirty="0" err="1"/>
              <a:t>Olsdatter</a:t>
            </a:r>
            <a:r>
              <a:rPr lang="en-US" dirty="0"/>
              <a:t> </a:t>
            </a:r>
            <a:r>
              <a:rPr lang="en-US" dirty="0" err="1"/>
              <a:t>Viken</a:t>
            </a:r>
            <a:r>
              <a:rPr lang="en-US" dirty="0"/>
              <a:t>, moves to her farm and becomes Ole </a:t>
            </a:r>
            <a:r>
              <a:rPr lang="en-US" dirty="0" err="1"/>
              <a:t>Einarson</a:t>
            </a:r>
            <a:r>
              <a:rPr lang="en-US" dirty="0"/>
              <a:t> </a:t>
            </a:r>
            <a:r>
              <a:rPr lang="en-US" dirty="0" err="1"/>
              <a:t>Viken</a:t>
            </a:r>
            <a:endParaRPr lang="en-US" dirty="0"/>
          </a:p>
          <a:p>
            <a:r>
              <a:rPr lang="en-US" sz="2000" dirty="0"/>
              <a:t>1923: Everyone in Norway had to decide on a hereditary last name that would pass down the generations</a:t>
            </a:r>
          </a:p>
          <a:p>
            <a:pPr lvl="1"/>
            <a:r>
              <a:rPr lang="en-US" dirty="0"/>
              <a:t>65-70% of Norwegians today have former farm names like Berg, Hagen, and Lie.</a:t>
            </a:r>
          </a:p>
          <a:p>
            <a:pPr lvl="1"/>
            <a:r>
              <a:rPr lang="en-US" dirty="0"/>
              <a:t>Top ten Norwegian surnames in 2013: Christiansen, </a:t>
            </a:r>
            <a:r>
              <a:rPr lang="en-US" dirty="0" err="1"/>
              <a:t>Sunde</a:t>
            </a:r>
            <a:r>
              <a:rPr lang="en-US" dirty="0"/>
              <a:t>, Mortensen, </a:t>
            </a:r>
            <a:r>
              <a:rPr lang="en-US" dirty="0" err="1"/>
              <a:t>Thoresen</a:t>
            </a:r>
            <a:r>
              <a:rPr lang="en-US" dirty="0"/>
              <a:t>, Bjerke, Torgersen, Hermansen, </a:t>
            </a:r>
            <a:r>
              <a:rPr lang="en-US" dirty="0" err="1"/>
              <a:t>Mikalsen</a:t>
            </a:r>
            <a:r>
              <a:rPr lang="en-US" dirty="0"/>
              <a:t>, Magnussen, </a:t>
            </a:r>
            <a:r>
              <a:rPr lang="en-US" dirty="0" err="1"/>
              <a:t>Nilssen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14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A912F2-1AC5-3DDC-226B-133DD513AE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EFDB5-82CB-D23F-99FC-329C98E47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Spelling Choices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CE86B-5E06-055C-71F1-938479E60B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5970" y="2272889"/>
            <a:ext cx="7814254" cy="4177071"/>
          </a:xfrm>
        </p:spPr>
        <p:txBody>
          <a:bodyPr>
            <a:noAutofit/>
          </a:bodyPr>
          <a:lstStyle/>
          <a:p>
            <a:r>
              <a:rPr lang="en-US" dirty="0"/>
              <a:t>Records were not written by the people but by civil servants or clergy</a:t>
            </a:r>
          </a:p>
          <a:p>
            <a:r>
              <a:rPr lang="en-US" dirty="0"/>
              <a:t>Spelling varied with the spoken dialect</a:t>
            </a:r>
          </a:p>
          <a:p>
            <a:pPr lvl="1"/>
            <a:r>
              <a:rPr lang="en-US" sz="1800" dirty="0"/>
              <a:t>Sigurd, </a:t>
            </a:r>
            <a:r>
              <a:rPr lang="en-US" sz="1800" dirty="0" err="1"/>
              <a:t>Sivert</a:t>
            </a:r>
            <a:r>
              <a:rPr lang="en-US" sz="1800" dirty="0"/>
              <a:t>, </a:t>
            </a:r>
            <a:r>
              <a:rPr lang="en-US" sz="1800" dirty="0" err="1"/>
              <a:t>Syver</a:t>
            </a:r>
            <a:r>
              <a:rPr lang="en-US" sz="1800" dirty="0"/>
              <a:t>, </a:t>
            </a:r>
            <a:r>
              <a:rPr lang="en-US" sz="1800" dirty="0" err="1"/>
              <a:t>Siur</a:t>
            </a:r>
            <a:r>
              <a:rPr lang="en-US" sz="1800" dirty="0"/>
              <a:t>, </a:t>
            </a:r>
            <a:r>
              <a:rPr lang="en-US" sz="1800" dirty="0" err="1"/>
              <a:t>Sjur</a:t>
            </a:r>
            <a:r>
              <a:rPr lang="en-US" sz="1800" dirty="0"/>
              <a:t> are all the same person in a variety of records in </a:t>
            </a:r>
            <a:r>
              <a:rPr lang="en-US" sz="1800" dirty="0" err="1"/>
              <a:t>Sogn</a:t>
            </a:r>
            <a:r>
              <a:rPr lang="en-US" sz="1800" dirty="0"/>
              <a:t> </a:t>
            </a:r>
            <a:r>
              <a:rPr lang="en-US" sz="1800" dirty="0" err="1"/>
              <a:t>og</a:t>
            </a:r>
            <a:r>
              <a:rPr lang="en-US" sz="1800" dirty="0"/>
              <a:t> Fjordane</a:t>
            </a:r>
          </a:p>
          <a:p>
            <a:pPr lvl="1"/>
            <a:r>
              <a:rPr lang="en-US" sz="1800" dirty="0"/>
              <a:t>Three brothers from the </a:t>
            </a:r>
            <a:r>
              <a:rPr lang="en-US" sz="1800" dirty="0" err="1"/>
              <a:t>Storviken</a:t>
            </a:r>
            <a:r>
              <a:rPr lang="en-US" sz="1800" dirty="0"/>
              <a:t> farm: </a:t>
            </a:r>
            <a:r>
              <a:rPr lang="en-US" sz="1800" dirty="0" err="1"/>
              <a:t>Viken</a:t>
            </a:r>
            <a:r>
              <a:rPr lang="en-US" sz="1800" dirty="0"/>
              <a:t>, </a:t>
            </a:r>
            <a:r>
              <a:rPr lang="en-US" sz="1800" dirty="0" err="1"/>
              <a:t>Wiken</a:t>
            </a:r>
            <a:r>
              <a:rPr lang="en-US" sz="1800" dirty="0"/>
              <a:t>, Vigen</a:t>
            </a:r>
          </a:p>
          <a:p>
            <a:r>
              <a:rPr lang="en-US" dirty="0"/>
              <a:t>Family members chose different surnames</a:t>
            </a:r>
          </a:p>
          <a:p>
            <a:pPr lvl="1"/>
            <a:r>
              <a:rPr lang="en-US" sz="1800" dirty="0"/>
              <a:t>John A. Dahl and Ludwig Anderson</a:t>
            </a:r>
          </a:p>
          <a:p>
            <a:r>
              <a:rPr lang="en-US" dirty="0"/>
              <a:t>Americanized names</a:t>
            </a:r>
          </a:p>
          <a:p>
            <a:pPr lvl="1"/>
            <a:r>
              <a:rPr lang="en-US" sz="1800" dirty="0"/>
              <a:t>Aslaug = Ellen</a:t>
            </a:r>
          </a:p>
          <a:p>
            <a:r>
              <a:rPr lang="en-US" dirty="0"/>
              <a:t>Some changed their own name back and forth!</a:t>
            </a:r>
          </a:p>
          <a:p>
            <a:pPr lvl="1"/>
            <a:r>
              <a:rPr lang="en-US" sz="1800" dirty="0"/>
              <a:t>Ole T. </a:t>
            </a:r>
            <a:r>
              <a:rPr lang="en-US" sz="1800" dirty="0" err="1"/>
              <a:t>Anfinson</a:t>
            </a:r>
            <a:r>
              <a:rPr lang="en-US" sz="1800" dirty="0"/>
              <a:t> = Ole Torkelson</a:t>
            </a:r>
          </a:p>
        </p:txBody>
      </p:sp>
    </p:spTree>
    <p:extLst>
      <p:ext uri="{BB962C8B-B14F-4D97-AF65-F5344CB8AC3E}">
        <p14:creationId xmlns:p14="http://schemas.microsoft.com/office/powerpoint/2010/main" val="38626652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325</TotalTime>
  <Words>997</Words>
  <Application>Microsoft Macintosh PowerPoint</Application>
  <PresentationFormat>On-screen Show (4:3)</PresentationFormat>
  <Paragraphs>142</Paragraphs>
  <Slides>26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Aptos</vt:lpstr>
      <vt:lpstr>Arial</vt:lpstr>
      <vt:lpstr>Century Gothic</vt:lpstr>
      <vt:lpstr>Wingdings</vt:lpstr>
      <vt:lpstr>Wingdings 3</vt:lpstr>
      <vt:lpstr>Ion Boardroom</vt:lpstr>
      <vt:lpstr>Discovering your Norwegian Family History</vt:lpstr>
      <vt:lpstr>Norwegian Emigration</vt:lpstr>
      <vt:lpstr>Why?</vt:lpstr>
      <vt:lpstr>Norwegian Internal Migration</vt:lpstr>
      <vt:lpstr>Norwegian Emigration</vt:lpstr>
      <vt:lpstr>Settlement Patterns</vt:lpstr>
      <vt:lpstr>Ships and Arrivals</vt:lpstr>
      <vt:lpstr>Norwegian Names</vt:lpstr>
      <vt:lpstr>Spelling Choices</vt:lpstr>
      <vt:lpstr>Naming Children</vt:lpstr>
      <vt:lpstr>Start with what YOU know</vt:lpstr>
      <vt:lpstr>Know a bit of Norwegian</vt:lpstr>
      <vt:lpstr>Know a bit of local history</vt:lpstr>
      <vt:lpstr>Census Records: archives.gov</vt:lpstr>
      <vt:lpstr>1900 Census</vt:lpstr>
      <vt:lpstr>1905 Minnesota Census</vt:lpstr>
      <vt:lpstr>1910 Census</vt:lpstr>
      <vt:lpstr>Census Records: archives.gov</vt:lpstr>
      <vt:lpstr>Birth and Death</vt:lpstr>
      <vt:lpstr>Cemetery Records</vt:lpstr>
      <vt:lpstr>Marriage Records</vt:lpstr>
      <vt:lpstr>Draft Registration Records</vt:lpstr>
      <vt:lpstr>Land Records | glorecords.blm.gov</vt:lpstr>
      <vt:lpstr>Arrivals</vt:lpstr>
      <vt:lpstr>Bygdebøker</vt:lpstr>
      <vt:lpstr>MarisaAnneBenson.com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Marisa Benson</dc:creator>
  <cp:lastModifiedBy>Marisa Benson</cp:lastModifiedBy>
  <cp:revision>34</cp:revision>
  <dcterms:created xsi:type="dcterms:W3CDTF">2024-10-14T18:30:09Z</dcterms:created>
  <dcterms:modified xsi:type="dcterms:W3CDTF">2024-10-14T23:55:57Z</dcterms:modified>
</cp:coreProperties>
</file>